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18.xml" ContentType="application/vnd.openxmlformats-officedocument.presentationml.notes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presProps" Target="presProps.xml"/><Relationship Id="rId21" Type="http://schemas.openxmlformats.org/officeDocument/2006/relationships/slide" Target="slides/slide14.xml"/><Relationship Id="rId7" Type="http://schemas.openxmlformats.org/officeDocument/2006/relationships/slide" Target="slides/slide1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printerSettings" Target="printerSettings/printerSettings1.bin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theme" Target="theme/theme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customXml" Target="../customXml/item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viewProps" Target="viewProps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customXml" Target="../customXml/item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Hej och välkomna! Idag ska vi prata om Uppsalas innovationsekosystem och vad som gör det unikt.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sv-SE" dirty="0"/>
              <a:t>Här ser vi den geografiska region vi kallar Uppsala Innovation Region. </a:t>
            </a:r>
            <a:br>
              <a:rPr lang="sv-SE" dirty="0"/>
            </a:br>
            <a:br>
              <a:rPr lang="sv-SE" dirty="0"/>
            </a:br>
            <a:r>
              <a:rPr lang="sv-SE" dirty="0"/>
              <a:t>Innovation sker i hela området, till exempel:</a:t>
            </a:r>
          </a:p>
          <a:p>
            <a:endParaRPr lang="sv-SE" dirty="0"/>
          </a:p>
          <a:p>
            <a:r>
              <a:rPr lang="sv-SE" dirty="0"/>
              <a:t>Forsmark: fjärde generationens kärnkraft och avfallsforskning</a:t>
            </a:r>
          </a:p>
          <a:p>
            <a:endParaRPr lang="sv-SE" dirty="0"/>
          </a:p>
          <a:p>
            <a:r>
              <a:rPr lang="sv-SE" dirty="0"/>
              <a:t>Gimo: Sandvik </a:t>
            </a:r>
            <a:r>
              <a:rPr lang="sv-SE" dirty="0" err="1"/>
              <a:t>Coromant</a:t>
            </a:r>
            <a:endParaRPr lang="sv-SE" dirty="0"/>
          </a:p>
          <a:p>
            <a:endParaRPr lang="sv-SE" dirty="0"/>
          </a:p>
          <a:p>
            <a:r>
              <a:rPr lang="sv-SE" dirty="0"/>
              <a:t>Morgongåva: </a:t>
            </a:r>
            <a:r>
              <a:rPr lang="sv-SE" dirty="0" err="1"/>
              <a:t>Apotea</a:t>
            </a:r>
            <a:r>
              <a:rPr lang="sv-SE" dirty="0"/>
              <a:t>, starkt inom AI och automation</a:t>
            </a:r>
          </a:p>
          <a:p>
            <a:endParaRPr lang="sv-SE" dirty="0"/>
          </a:p>
          <a:p>
            <a:r>
              <a:rPr lang="sv-SE" dirty="0"/>
              <a:t>Västerås: ABB</a:t>
            </a:r>
          </a:p>
          <a:p>
            <a:endParaRPr lang="sv-SE" dirty="0"/>
          </a:p>
          <a:p>
            <a:r>
              <a:rPr lang="sv-SE" dirty="0"/>
              <a:t>Innovation </a:t>
            </a:r>
            <a:r>
              <a:rPr lang="sv-SE" dirty="0" err="1"/>
              <a:t>Highway</a:t>
            </a:r>
            <a:r>
              <a:rPr lang="sv-SE" dirty="0"/>
              <a:t>: Stråket mellan Uppsala och Norra Stockholm brukar vi kalla Innovation </a:t>
            </a:r>
            <a:r>
              <a:rPr lang="sv-SE" dirty="0" err="1"/>
              <a:t>Highway</a:t>
            </a:r>
            <a:r>
              <a:rPr lang="sv-SE" dirty="0"/>
              <a:t>, eftersom det här finns en hög koncentration av forskningsintensiva företag, universitet och innovationsstödjande aktörer. Detta skapar en stark miljö för teknologisk utveckling och samverkan.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Samskapandemodell för innovation</a:t>
            </a:r>
            <a:br>
              <a:rPr lang="sv-SE" dirty="0"/>
            </a:br>
            <a:br>
              <a:rPr lang="sv-SE" dirty="0"/>
            </a:br>
            <a:r>
              <a:rPr lang="sv-SE" dirty="0"/>
              <a:t>Här ser ni hur en </a:t>
            </a:r>
            <a:r>
              <a:rPr lang="sv-SE" b="1" dirty="0"/>
              <a:t>traditionell</a:t>
            </a:r>
            <a:r>
              <a:rPr lang="sv-SE" dirty="0"/>
              <a:t> samskapandemodell för innovationsekosystem ser ut. Vi har entreprenörer, riskkapital, privat sektor, offentlig sektor och universitet – alla dessa aktörer bidrar till att möjliggöra innovation. Stjärnan i mitten representerar innovationsstödjande aktörer, som binder samman ekosystemet. </a:t>
            </a:r>
            <a:br>
              <a:rPr lang="sv-SE" dirty="0"/>
            </a:br>
            <a:br>
              <a:rPr lang="sv-SE" dirty="0"/>
            </a:br>
            <a:r>
              <a:rPr lang="sv-SE" dirty="0"/>
              <a:t>Längst ner ser ni STUNS stiftare, där universitet, näringsliv och samhälle samverkar.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sv-SE" dirty="0"/>
              <a:t>Cykeluppsala – Innovation i närområdet</a:t>
            </a:r>
          </a:p>
          <a:p>
            <a:endParaRPr lang="sv-SE" dirty="0"/>
          </a:p>
          <a:p>
            <a:r>
              <a:rPr lang="sv-SE" dirty="0"/>
              <a:t>Den här kartan visar vad vi kallar ”Cykeluppsala”. Inom en 15-minuters cykeltur från stadskärnan finns viktiga ankarinstitutioner:</a:t>
            </a:r>
          </a:p>
          <a:p>
            <a:endParaRPr lang="sv-SE" dirty="0"/>
          </a:p>
          <a:p>
            <a:r>
              <a:rPr lang="sv-SE" dirty="0"/>
              <a:t>Två universitet</a:t>
            </a:r>
          </a:p>
          <a:p>
            <a:endParaRPr lang="sv-SE" dirty="0"/>
          </a:p>
          <a:p>
            <a:r>
              <a:rPr lang="sv-SE" dirty="0"/>
              <a:t>Två universitetssjukhus (djur och människa)</a:t>
            </a:r>
          </a:p>
          <a:p>
            <a:endParaRPr lang="sv-SE" dirty="0"/>
          </a:p>
          <a:p>
            <a:r>
              <a:rPr lang="sv-SE" dirty="0"/>
              <a:t>Multinationella företag</a:t>
            </a:r>
          </a:p>
          <a:p>
            <a:endParaRPr lang="sv-SE" dirty="0"/>
          </a:p>
          <a:p>
            <a:r>
              <a:rPr lang="sv-SE" dirty="0"/>
              <a:t>Tre myndigheter: Livsmedelsverket, Läkemedelsverket och Statens veterinärmedicinska anstalt</a:t>
            </a:r>
          </a:p>
          <a:p>
            <a:endParaRPr lang="sv-SE" dirty="0"/>
          </a:p>
          <a:p>
            <a:r>
              <a:rPr lang="sv-SE" dirty="0"/>
              <a:t>Dessa institutioner spelar en avgörande roll för innovation.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sv-SE" dirty="0"/>
              <a:t>Ankarinstitutionernas roll</a:t>
            </a:r>
          </a:p>
          <a:p>
            <a:endParaRPr lang="sv-SE" dirty="0"/>
          </a:p>
          <a:p>
            <a:r>
              <a:rPr lang="sv-SE" dirty="0"/>
              <a:t>Innovation uppstår ofta kring dessa ankarinstitutioner. Här finns också innovationsstödsystemet. Dessa representeras av de gråa prickarna på kartan. Densiteten gör att det uppstår innovation organiskt.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algn="l" fontAlgn="base">
              <a:spcAft>
                <a:spcPts val="800"/>
              </a:spcAft>
            </a:pPr>
            <a:r>
              <a:rPr lang="sv-SE" sz="12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”</a:t>
            </a:r>
            <a:r>
              <a:rPr lang="sv-SE" sz="12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Uppsala-modellen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” ett sätt att sätta innovatören i fokus.</a:t>
            </a:r>
          </a:p>
          <a:p>
            <a:pPr algn="l" fontAlgn="base">
              <a:spcAft>
                <a:spcPts val="800"/>
              </a:spcAft>
            </a:pPr>
            <a:endParaRPr lang="sv-SE" sz="1200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algn="l" fontAlgn="base">
              <a:spcAft>
                <a:spcPts val="800"/>
              </a:spcAft>
            </a:pPr>
            <a:r>
              <a:rPr lang="sv-SE" sz="12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Traditionellt ligger ofta </a:t>
            </a:r>
            <a:r>
              <a:rPr lang="sv-SE" sz="12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innovationstödets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fokus på entreprenörer. Där en förutsättning är att man redan startat ett företag för att kunna ta del av stödinsatser.</a:t>
            </a:r>
          </a:p>
          <a:p>
            <a:pPr algn="l" fontAlgn="base">
              <a:spcAft>
                <a:spcPts val="800"/>
              </a:spcAft>
            </a:pPr>
            <a:endParaRPr lang="sv-SE" sz="1200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algn="l" fontAlgn="base">
              <a:spcAft>
                <a:spcPts val="800"/>
              </a:spcAft>
            </a:pPr>
            <a:r>
              <a:rPr lang="sv-SE" sz="12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I Uppsala, med sin starka akademiska miljö, sker en stor del av utvecklingen innan företagsstart, det här är särskilt tydligt inom </a:t>
            </a:r>
            <a:r>
              <a:rPr lang="sv-SE" sz="12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deeptech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. Av den anledningen riktar vi mycket stöd även till faserna innan ett företag grundas.</a:t>
            </a:r>
          </a:p>
          <a:p>
            <a:pPr algn="l" fontAlgn="base">
              <a:spcAft>
                <a:spcPts val="800"/>
              </a:spcAft>
            </a:pPr>
            <a:endParaRPr lang="sv-SE" sz="1200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algn="l" fontAlgn="base">
              <a:spcAft>
                <a:spcPts val="800"/>
              </a:spcAft>
            </a:pPr>
            <a:r>
              <a:rPr lang="sv-SE" sz="12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Därför talar vi ofta om innovatörer, snarare än entreprenörer.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sv-SE" dirty="0"/>
              <a:t>Innovatören i centrum</a:t>
            </a:r>
          </a:p>
          <a:p>
            <a:endParaRPr lang="sv-SE" dirty="0"/>
          </a:p>
          <a:p>
            <a:r>
              <a:rPr lang="sv-SE" dirty="0"/>
              <a:t>Ni minns modellen från tidigare, där olika aktörer bildar ett innovationssystem. I Uppsala sätter vi innovatören i centrum för detta system.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sv-SE" dirty="0"/>
              <a:t>Det </a:t>
            </a:r>
            <a:r>
              <a:rPr lang="sv-SE" b="1" dirty="0"/>
              <a:t>innovatörscentrerade ekosystemet</a:t>
            </a:r>
          </a:p>
          <a:p>
            <a:endParaRPr lang="sv-SE" dirty="0"/>
          </a:p>
          <a:p>
            <a:r>
              <a:rPr lang="sv-SE" dirty="0"/>
              <a:t>Här ser vi en modell där vi i stället placerar innovatören i centrum. Runt innovatören finns innovationsstödsaktörerna, och utanför dessa de institutioner som krävs för innovation. </a:t>
            </a:r>
          </a:p>
          <a:p>
            <a:endParaRPr lang="sv-SE" dirty="0"/>
          </a:p>
          <a:p>
            <a:r>
              <a:rPr lang="sv-SE" dirty="0" err="1"/>
              <a:t>Pay</a:t>
            </a:r>
            <a:r>
              <a:rPr lang="sv-SE" dirty="0"/>
              <a:t>-it-forwardkultur</a:t>
            </a:r>
          </a:p>
          <a:p>
            <a:endParaRPr lang="sv-SE" dirty="0"/>
          </a:p>
          <a:p>
            <a:pPr algn="l" fontAlgn="base">
              <a:spcAft>
                <a:spcPts val="800"/>
              </a:spcAft>
            </a:pPr>
            <a:r>
              <a:rPr lang="sv-SE" sz="12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Vårt mål i Uppsala är att alla aktörer i innovationsstödsystemet ska ha så god kontakt med varandra att vi enkelt kan hjälpa innovatörer hitta rätt i systemet.</a:t>
            </a:r>
          </a:p>
          <a:p>
            <a:pPr algn="l" fontAlgn="base">
              <a:spcAft>
                <a:spcPts val="800"/>
              </a:spcAft>
            </a:pPr>
            <a:endParaRPr lang="sv-SE" sz="1200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  <a:p>
            <a:pPr algn="l" fontAlgn="base">
              <a:spcAft>
                <a:spcPts val="800"/>
              </a:spcAft>
            </a:pPr>
            <a:r>
              <a:rPr lang="sv-SE" sz="12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Som en följd av ett generöst innovationssystem bygger vi en </a:t>
            </a:r>
            <a:r>
              <a:rPr lang="sv-SE" sz="12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Pay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-it-forwardkultur där det blir naturligt för innovatörer att bjuda på sina erfarenheter, kunskaper och kontakter.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sv-SE" dirty="0"/>
              <a:t>Uppsalas styrkor i siffror</a:t>
            </a:r>
          </a:p>
          <a:p>
            <a:endParaRPr lang="sv-SE" dirty="0"/>
          </a:p>
          <a:p>
            <a:r>
              <a:rPr lang="sv-SE" dirty="0"/>
              <a:t>För att mäta Uppsalas styrka har vi jämfört oss med städer som liknar oss, snarare än enbart huvudstäder. Resultaten visar att Uppsala:</a:t>
            </a:r>
          </a:p>
          <a:p>
            <a:endParaRPr lang="sv-SE" dirty="0"/>
          </a:p>
          <a:p>
            <a:r>
              <a:rPr lang="sv-SE" dirty="0"/>
              <a:t>Rankar högst på andel högutbildade i befolkningen</a:t>
            </a:r>
          </a:p>
          <a:p>
            <a:endParaRPr lang="sv-SE" dirty="0"/>
          </a:p>
          <a:p>
            <a:r>
              <a:rPr lang="sv-SE" dirty="0"/>
              <a:t>Har flest </a:t>
            </a:r>
            <a:r>
              <a:rPr lang="sv-SE" dirty="0" err="1"/>
              <a:t>deeptechpublikationer</a:t>
            </a:r>
            <a:r>
              <a:rPr lang="sv-SE" dirty="0"/>
              <a:t>* per capita</a:t>
            </a:r>
          </a:p>
          <a:p>
            <a:endParaRPr lang="sv-SE" dirty="0"/>
          </a:p>
          <a:p>
            <a:r>
              <a:rPr lang="sv-SE" dirty="0"/>
              <a:t>Rankar tvåa på </a:t>
            </a:r>
            <a:r>
              <a:rPr lang="sv-SE" dirty="0" err="1"/>
              <a:t>deeptech-startups</a:t>
            </a:r>
            <a:r>
              <a:rPr lang="sv-SE" dirty="0"/>
              <a:t>* per capita</a:t>
            </a:r>
          </a:p>
          <a:p>
            <a:endParaRPr lang="sv-SE" dirty="0"/>
          </a:p>
          <a:p>
            <a:r>
              <a:rPr lang="sv-SE" dirty="0"/>
              <a:t>Rankar tvåa på FoU-investeringar som andel av GRP, som är ett ekonomiskt mått på hur konkurrenskraftig en region är</a:t>
            </a:r>
          </a:p>
          <a:p>
            <a:endParaRPr lang="sv-SE" dirty="0"/>
          </a:p>
          <a:p>
            <a:r>
              <a:rPr lang="sv-SE" dirty="0"/>
              <a:t>Rankar trea på ekonomisk tillväxt (reell GRP-tillväxt)</a:t>
            </a:r>
          </a:p>
          <a:p>
            <a:endParaRPr lang="sv-SE" dirty="0"/>
          </a:p>
          <a:p>
            <a:r>
              <a:rPr lang="sv-SE" dirty="0"/>
              <a:t>Detta tyder på ett starkt innovationsekosystem med potential att fortsätta växa och utvecklas.</a:t>
            </a:r>
          </a:p>
          <a:p>
            <a:endParaRPr lang="sv-SE" dirty="0"/>
          </a:p>
          <a:p>
            <a:endParaRPr lang="sv-SE" dirty="0"/>
          </a:p>
          <a:p>
            <a:r>
              <a:rPr lang="sv-SE" dirty="0"/>
              <a:t>*</a:t>
            </a:r>
            <a:r>
              <a:rPr lang="sv-SE" dirty="0" err="1"/>
              <a:t>Deeptechpublikationer</a:t>
            </a:r>
            <a:r>
              <a:rPr lang="sv-SE" dirty="0"/>
              <a:t>/-</a:t>
            </a:r>
            <a:r>
              <a:rPr lang="sv-SE" dirty="0" err="1"/>
              <a:t>startups</a:t>
            </a:r>
            <a:r>
              <a:rPr lang="sv-SE" dirty="0"/>
              <a:t>, publikationer och </a:t>
            </a:r>
            <a:r>
              <a:rPr lang="sv-SE" dirty="0" err="1"/>
              <a:t>startups</a:t>
            </a:r>
            <a:r>
              <a:rPr lang="sv-SE" dirty="0"/>
              <a:t> som kretsar kring forskningsintensiv, banbrytande innovation med lång tid till marknaden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Nu när vi fått en bakgrund till Uppsalas innovationsekosystem ska vi dyka ner i begreppet </a:t>
            </a:r>
            <a:r>
              <a:rPr lang="sv-SE" dirty="0" err="1"/>
              <a:t>deeptech</a:t>
            </a:r>
            <a:r>
              <a:rPr lang="sv-SE" dirty="0"/>
              <a:t> och varför det är så viktigt för Uppsala. Det är ett område där </a:t>
            </a:r>
            <a:r>
              <a:rPr lang="sv-SE" b="1" dirty="0"/>
              <a:t>innovationer sker i hög takt</a:t>
            </a:r>
            <a:r>
              <a:rPr lang="sv-SE" dirty="0"/>
              <a:t> och där Uppsala har en stark position.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Alternativ text om </a:t>
            </a:r>
            <a:r>
              <a:rPr lang="sv-SE" dirty="0" err="1"/>
              <a:t>deeptech</a:t>
            </a:r>
            <a:r>
              <a:rPr lang="sv-SE" dirty="0"/>
              <a:t>-delen hålls separat: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Välkomna! Idag ska vi dyka ner i begreppet </a:t>
            </a:r>
            <a:r>
              <a:rPr lang="sv-SE" dirty="0" err="1"/>
              <a:t>deeptech</a:t>
            </a:r>
            <a:r>
              <a:rPr lang="sv-SE" dirty="0"/>
              <a:t> och varför det är så viktigt för Uppsala. Det är ett område där innovationer sker i hög takt och där Uppsala har en stark position.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sv-SE" dirty="0" err="1"/>
              <a:t>Deeptech</a:t>
            </a:r>
            <a:r>
              <a:rPr lang="sv-SE" dirty="0"/>
              <a:t> handlar om banbrytande innovationer som kräver omfattande forskning och utveckling. </a:t>
            </a:r>
            <a:br>
              <a:rPr lang="sv-SE" dirty="0"/>
            </a:br>
            <a:endParaRPr lang="sv-SE" dirty="0"/>
          </a:p>
          <a:p>
            <a:r>
              <a:rPr lang="sv-SE" dirty="0"/>
              <a:t>De är innovationer som ofta har lång väg till marknaden eftersom de bygger på komplexa vetenskapliga upptäckter. </a:t>
            </a:r>
            <a:br>
              <a:rPr lang="sv-SE" dirty="0"/>
            </a:br>
            <a:br>
              <a:rPr lang="sv-SE" dirty="0"/>
            </a:br>
            <a:r>
              <a:rPr lang="sv-SE" dirty="0"/>
              <a:t>Processen kan ses som en kedja:</a:t>
            </a:r>
          </a:p>
          <a:p>
            <a:r>
              <a:rPr lang="sv-SE" dirty="0"/>
              <a:t>Först kommer upptäcktsfasen, ofta genom vetenskapliga publikationer och skyddandet av patent.</a:t>
            </a:r>
          </a:p>
          <a:p>
            <a:r>
              <a:rPr lang="sv-SE" dirty="0"/>
              <a:t>Nästa steg är kopplat till innovationsstödsystemet med kapitalanskaffning och utvecklingen av </a:t>
            </a:r>
            <a:r>
              <a:rPr lang="sv-SE" dirty="0" err="1"/>
              <a:t>startups</a:t>
            </a:r>
            <a:r>
              <a:rPr lang="sv-SE" dirty="0"/>
              <a:t>.</a:t>
            </a:r>
          </a:p>
          <a:p>
            <a:r>
              <a:rPr lang="sv-SE" dirty="0"/>
              <a:t>Slutligen, om allt går väl, sker en </a:t>
            </a:r>
            <a:r>
              <a:rPr lang="sv-SE" dirty="0" err="1"/>
              <a:t>uppskalning</a:t>
            </a:r>
            <a:r>
              <a:rPr lang="sv-SE" dirty="0"/>
              <a:t> till etablerade företag och kommersiell verksamhet.</a:t>
            </a:r>
          </a:p>
          <a:p>
            <a:endParaRPr lang="sv-SE" dirty="0"/>
          </a:p>
          <a:p>
            <a:r>
              <a:rPr lang="sv-SE" dirty="0"/>
              <a:t>Processkedjan bygger på </a:t>
            </a:r>
            <a:r>
              <a:rPr lang="sv-SE" b="1" dirty="0"/>
              <a:t>antagandet</a:t>
            </a:r>
            <a:r>
              <a:rPr lang="sv-SE" dirty="0"/>
              <a:t> att exempelvis många vetenskapliga publikationer korrelerar med ett högt antal </a:t>
            </a:r>
            <a:r>
              <a:rPr lang="sv-SE" dirty="0" err="1"/>
              <a:t>startups</a:t>
            </a:r>
            <a:r>
              <a:rPr lang="sv-SE" dirty="0"/>
              <a:t> inom ett område.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sv-SE" dirty="0" err="1"/>
              <a:t>Deeptech</a:t>
            </a:r>
            <a:r>
              <a:rPr lang="sv-SE" dirty="0"/>
              <a:t> omfattar flera teknikområden, bland annat:</a:t>
            </a:r>
            <a:br>
              <a:rPr lang="sv-SE" dirty="0"/>
            </a:br>
            <a:endParaRPr lang="sv-SE" dirty="0"/>
          </a:p>
          <a:p>
            <a:r>
              <a:rPr lang="sv-SE" dirty="0"/>
              <a:t>Life science</a:t>
            </a:r>
          </a:p>
          <a:p>
            <a:r>
              <a:rPr lang="sv-SE" dirty="0"/>
              <a:t>AI och data</a:t>
            </a:r>
          </a:p>
          <a:p>
            <a:r>
              <a:rPr lang="sv-SE" dirty="0"/>
              <a:t>Renare energi</a:t>
            </a:r>
          </a:p>
          <a:p>
            <a:r>
              <a:rPr lang="sv-SE" dirty="0"/>
              <a:t>Förorenings- och avfallshantering</a:t>
            </a:r>
          </a:p>
          <a:p>
            <a:r>
              <a:rPr lang="sv-SE" dirty="0"/>
              <a:t>Industriell bioteknik &amp; avancerade material</a:t>
            </a:r>
          </a:p>
          <a:p>
            <a:r>
              <a:rPr lang="sv-SE" dirty="0"/>
              <a:t>Fotonik och avancerad elektronik</a:t>
            </a:r>
          </a:p>
          <a:p>
            <a:r>
              <a:rPr lang="sv-SE" dirty="0"/>
              <a:t>Robotik- och kommunikationsteknik</a:t>
            </a:r>
          </a:p>
          <a:p>
            <a:r>
              <a:rPr lang="sv-SE" dirty="0"/>
              <a:t>Kvantberäkning</a:t>
            </a:r>
          </a:p>
          <a:p>
            <a:endParaRPr lang="sv-SE" dirty="0"/>
          </a:p>
          <a:p>
            <a:r>
              <a:rPr lang="sv-SE" b="1" dirty="0"/>
              <a:t>I Uppsala är vi särskilt starka inom </a:t>
            </a:r>
            <a:r>
              <a:rPr lang="sv-SE" b="1" dirty="0" err="1"/>
              <a:t>life</a:t>
            </a:r>
            <a:r>
              <a:rPr lang="sv-SE" b="1" dirty="0"/>
              <a:t> science, renare energi, förorenings- och avfallshantering samt bioteknik och avancerade material.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sv-SE" dirty="0"/>
              <a:t>Nu när vi skapat oss en bild av vad </a:t>
            </a:r>
            <a:r>
              <a:rPr lang="sv-SE" dirty="0" err="1"/>
              <a:t>deeptech</a:t>
            </a:r>
            <a:r>
              <a:rPr lang="sv-SE" dirty="0"/>
              <a:t> är, ska vi titta närmare på Uppsalas </a:t>
            </a:r>
            <a:r>
              <a:rPr lang="sv-SE" dirty="0" err="1"/>
              <a:t>deeptech</a:t>
            </a:r>
            <a:r>
              <a:rPr lang="sv-SE" dirty="0"/>
              <a:t>-ekosystem och hur vi står oss jämfört med andra regioner.</a:t>
            </a:r>
          </a:p>
          <a:p>
            <a:endParaRPr lang="sv-SE" dirty="0"/>
          </a:p>
          <a:p>
            <a:r>
              <a:rPr lang="sv-SE" dirty="0"/>
              <a:t>Uppsala är en region med lång tradition av framstående grundforskning och en stark akademisk profil, särskilt inom </a:t>
            </a:r>
            <a:r>
              <a:rPr lang="sv-SE" dirty="0" err="1"/>
              <a:t>life</a:t>
            </a:r>
            <a:r>
              <a:rPr lang="sv-SE" dirty="0"/>
              <a:t> science. Nu växer en ny typ av kunskapsintensivt företagande snabbt fram i regionen. Bland de företag som antagits av UIC de senaste tio åren har andelen inom </a:t>
            </a:r>
            <a:r>
              <a:rPr lang="sv-SE" dirty="0" err="1"/>
              <a:t>life</a:t>
            </a:r>
            <a:r>
              <a:rPr lang="sv-SE" dirty="0"/>
              <a:t> science förblivit stabil men utan större tillväxt (som andel av portföljen), medan sektorer som gröna innovationer, material, IT/AI och gränsöverskridande upptäckter visar stark tillväxt. Sambandet mellan Uppsalas forskningsstyrka och framväxten av </a:t>
            </a:r>
            <a:r>
              <a:rPr lang="sv-SE" dirty="0" err="1"/>
              <a:t>deeptechföretag</a:t>
            </a:r>
            <a:r>
              <a:rPr lang="sv-SE" dirty="0"/>
              <a:t> skapar en avgörande fördel, </a:t>
            </a:r>
            <a:r>
              <a:rPr lang="sv-SE" b="1" dirty="0" err="1"/>
              <a:t>impact</a:t>
            </a:r>
            <a:r>
              <a:rPr lang="sv-SE" dirty="0"/>
              <a:t>.</a:t>
            </a:r>
          </a:p>
          <a:p>
            <a:endParaRPr lang="sv-SE" dirty="0"/>
          </a:p>
          <a:p>
            <a:r>
              <a:rPr lang="sv-SE" dirty="0"/>
              <a:t>I kommande </a:t>
            </a:r>
            <a:r>
              <a:rPr lang="sv-SE" dirty="0" err="1"/>
              <a:t>slides</a:t>
            </a:r>
            <a:r>
              <a:rPr lang="sv-SE" dirty="0"/>
              <a:t> kommer vi att sätta siffror på Uppsalas styrkor inom </a:t>
            </a:r>
            <a:r>
              <a:rPr lang="sv-SE" dirty="0" err="1"/>
              <a:t>deeptech</a:t>
            </a:r>
            <a:r>
              <a:rPr lang="sv-SE" dirty="0"/>
              <a:t>. Vi tittar först på området norr om Stockholm fram till och med Uppsala, för att se hur Uppsala som del i ett bredare närområde står sig gentemot andra </a:t>
            </a:r>
            <a:r>
              <a:rPr lang="sv-SE" dirty="0" err="1"/>
              <a:t>deeptechhubbar</a:t>
            </a:r>
            <a:r>
              <a:rPr lang="sv-SE" dirty="0"/>
              <a:t>. Sedan ser vi närmare på hur det vi kallar Cykeluppsala står sig på </a:t>
            </a:r>
            <a:r>
              <a:rPr lang="sv-SE" dirty="0" err="1"/>
              <a:t>deeptechområdet</a:t>
            </a:r>
            <a:r>
              <a:rPr lang="sv-SE" dirty="0"/>
              <a:t>. 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sv-SE" dirty="0"/>
              <a:t>I en studie av STUNS och Amsterdam Data </a:t>
            </a:r>
            <a:r>
              <a:rPr lang="sv-SE" dirty="0" err="1"/>
              <a:t>Collective</a:t>
            </a:r>
            <a:r>
              <a:rPr lang="sv-SE" dirty="0"/>
              <a:t> jämfördes det vi kallar ”Innovation </a:t>
            </a:r>
            <a:r>
              <a:rPr lang="sv-SE" dirty="0" err="1"/>
              <a:t>Highway</a:t>
            </a:r>
            <a:r>
              <a:rPr lang="sv-SE" dirty="0"/>
              <a:t>” (Uppsala - Norra Stockholm) </a:t>
            </a:r>
            <a:r>
              <a:rPr lang="sv-SE" b="1" dirty="0"/>
              <a:t>med Uppsala enskilt </a:t>
            </a:r>
            <a:r>
              <a:rPr lang="sv-SE" dirty="0"/>
              <a:t>samt tio andra </a:t>
            </a:r>
            <a:r>
              <a:rPr lang="sv-SE" dirty="0" err="1"/>
              <a:t>deeptechhubbar</a:t>
            </a:r>
            <a:r>
              <a:rPr lang="sv-SE" dirty="0"/>
              <a:t> nationellt och globalt. </a:t>
            </a:r>
            <a:br>
              <a:rPr lang="sv-SE" dirty="0"/>
            </a:br>
            <a:endParaRPr lang="sv-SE" dirty="0"/>
          </a:p>
          <a:p>
            <a:r>
              <a:rPr lang="sv-SE" dirty="0"/>
              <a:t>Resultaten för Innovation </a:t>
            </a:r>
            <a:r>
              <a:rPr lang="sv-SE" dirty="0" err="1"/>
              <a:t>Highway</a:t>
            </a:r>
            <a:r>
              <a:rPr lang="sv-SE" dirty="0"/>
              <a:t>:</a:t>
            </a:r>
          </a:p>
          <a:p>
            <a:r>
              <a:rPr lang="sv-SE" dirty="0"/>
              <a:t>Med sina 38591 publikationer under mätperioden ligger Innovation </a:t>
            </a:r>
            <a:r>
              <a:rPr lang="sv-SE" dirty="0" err="1"/>
              <a:t>Highway</a:t>
            </a:r>
            <a:r>
              <a:rPr lang="sv-SE" dirty="0"/>
              <a:t> på 3:e plats i antal </a:t>
            </a:r>
            <a:r>
              <a:rPr lang="sv-SE" dirty="0" err="1"/>
              <a:t>deeptechpublikationer</a:t>
            </a:r>
            <a:endParaRPr lang="sv-SE" dirty="0"/>
          </a:p>
          <a:p>
            <a:r>
              <a:rPr lang="sv-SE" dirty="0"/>
              <a:t>Med 3028 patent ligger Innovation </a:t>
            </a:r>
            <a:r>
              <a:rPr lang="sv-SE" dirty="0" err="1"/>
              <a:t>Highway</a:t>
            </a:r>
            <a:r>
              <a:rPr lang="sv-SE" dirty="0"/>
              <a:t> på 2:a plats i antal </a:t>
            </a:r>
            <a:r>
              <a:rPr lang="sv-SE" dirty="0" err="1"/>
              <a:t>deeptechpatent</a:t>
            </a:r>
            <a:endParaRPr lang="sv-SE" dirty="0"/>
          </a:p>
          <a:p>
            <a:r>
              <a:rPr lang="sv-SE" dirty="0"/>
              <a:t>Totalt 3:e plats i den samlade rankningen</a:t>
            </a:r>
          </a:p>
          <a:p>
            <a:endParaRPr lang="sv-SE" dirty="0"/>
          </a:p>
          <a:p>
            <a:r>
              <a:rPr lang="sv-SE" dirty="0"/>
              <a:t>Det här visar att vi har en stark bas av forskning och innovation i området kring Uppsala – Norra Stockholm, vilket är avgörande för utvecklingen av </a:t>
            </a:r>
            <a:r>
              <a:rPr lang="sv-SE" dirty="0" err="1"/>
              <a:t>deeptech</a:t>
            </a:r>
            <a:r>
              <a:rPr lang="sv-SE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dirty="0">
              <a:solidFill>
                <a:schemeClr val="bg1"/>
              </a:solidFill>
            </a:endParaRP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sv-SE" dirty="0"/>
              <a:t>Jämför vi </a:t>
            </a:r>
            <a:r>
              <a:rPr lang="sv-SE" b="1" dirty="0"/>
              <a:t>Uppsala enskilt</a:t>
            </a:r>
            <a:r>
              <a:rPr lang="sv-SE" dirty="0"/>
              <a:t>, med de 11 </a:t>
            </a:r>
            <a:r>
              <a:rPr lang="sv-SE" dirty="0" err="1"/>
              <a:t>deeptechhubbarna</a:t>
            </a:r>
            <a:r>
              <a:rPr lang="sv-SE" dirty="0"/>
              <a:t> i och utanför Sverige ser vi att Uppsala är:</a:t>
            </a:r>
          </a:p>
          <a:p>
            <a:br>
              <a:rPr lang="sv-SE" dirty="0"/>
            </a:br>
            <a:r>
              <a:rPr lang="sv-SE" dirty="0"/>
              <a:t>1:a på </a:t>
            </a:r>
            <a:r>
              <a:rPr lang="sv-SE" dirty="0" err="1"/>
              <a:t>deeptechpublikationer</a:t>
            </a:r>
            <a:r>
              <a:rPr lang="sv-SE" dirty="0"/>
              <a:t> per capita</a:t>
            </a:r>
          </a:p>
          <a:p>
            <a:r>
              <a:rPr lang="sv-SE" dirty="0"/>
              <a:t>6:a på </a:t>
            </a:r>
            <a:r>
              <a:rPr lang="sv-SE" dirty="0" err="1"/>
              <a:t>deeptechpatent</a:t>
            </a:r>
            <a:r>
              <a:rPr lang="sv-SE" dirty="0"/>
              <a:t> per capita</a:t>
            </a:r>
          </a:p>
          <a:p>
            <a:r>
              <a:rPr lang="sv-SE" dirty="0"/>
              <a:t>2:a på </a:t>
            </a:r>
            <a:r>
              <a:rPr lang="sv-SE" dirty="0" err="1"/>
              <a:t>deeptechstartups</a:t>
            </a:r>
            <a:r>
              <a:rPr lang="sv-SE" dirty="0"/>
              <a:t> per capita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Totalt ligger Uppsala på 2:a plats i den samlade rankningen</a:t>
            </a:r>
          </a:p>
          <a:p>
            <a:endParaRPr lang="sv-SE" dirty="0"/>
          </a:p>
          <a:p>
            <a:r>
              <a:rPr lang="sv-SE" dirty="0"/>
              <a:t>Den lägre patentrankningen kan bero på att stora företags huvudkontor ofta finns på andra orter, </a:t>
            </a:r>
            <a:br>
              <a:rPr lang="sv-SE" dirty="0"/>
            </a:br>
            <a:r>
              <a:rPr lang="sv-SE" dirty="0"/>
              <a:t>vilket gör att patenten registreras där även om innovationen skett i Uppsala. </a:t>
            </a:r>
            <a:br>
              <a:rPr lang="sv-SE" dirty="0"/>
            </a:br>
            <a:br>
              <a:rPr lang="sv-SE" dirty="0"/>
            </a:br>
            <a:r>
              <a:rPr lang="sv-SE" dirty="0"/>
              <a:t>Totalt sett har Uppsala en stark position inom </a:t>
            </a:r>
            <a:r>
              <a:rPr lang="sv-SE" dirty="0" err="1"/>
              <a:t>deeptech</a:t>
            </a:r>
            <a:r>
              <a:rPr lang="sv-SE" dirty="0"/>
              <a:t>, och är särskilt starka på publikationer och </a:t>
            </a:r>
            <a:r>
              <a:rPr lang="sv-SE" dirty="0" err="1"/>
              <a:t>startups</a:t>
            </a:r>
            <a:r>
              <a:rPr lang="sv-SE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sv-SE" dirty="0"/>
              <a:t>Eftersom </a:t>
            </a:r>
            <a:r>
              <a:rPr lang="sv-SE" b="1" dirty="0"/>
              <a:t>Uppsala</a:t>
            </a:r>
            <a:r>
              <a:rPr lang="sv-SE" dirty="0"/>
              <a:t> ofta ses som en </a:t>
            </a:r>
            <a:r>
              <a:rPr lang="sv-SE" dirty="0" err="1"/>
              <a:t>life</a:t>
            </a:r>
            <a:r>
              <a:rPr lang="sv-SE" dirty="0"/>
              <a:t> science-hubb har vi undersökt balansen mellan </a:t>
            </a:r>
            <a:r>
              <a:rPr lang="sv-SE" dirty="0" err="1"/>
              <a:t>life</a:t>
            </a:r>
            <a:r>
              <a:rPr lang="sv-SE" dirty="0"/>
              <a:t> science och övriga </a:t>
            </a:r>
            <a:r>
              <a:rPr lang="sv-SE" dirty="0" err="1"/>
              <a:t>deeptechområden</a:t>
            </a:r>
            <a:r>
              <a:rPr lang="sv-SE" dirty="0"/>
              <a:t>:</a:t>
            </a:r>
          </a:p>
          <a:p>
            <a:endParaRPr lang="sv-SE" dirty="0"/>
          </a:p>
          <a:p>
            <a:r>
              <a:rPr lang="sv-SE" dirty="0"/>
              <a:t>58 % av </a:t>
            </a:r>
            <a:r>
              <a:rPr lang="sv-SE" dirty="0" err="1"/>
              <a:t>deeptechpublikationerna</a:t>
            </a:r>
            <a:r>
              <a:rPr lang="sv-SE" dirty="0"/>
              <a:t> i Uppsala är inom </a:t>
            </a:r>
            <a:r>
              <a:rPr lang="sv-SE" dirty="0" err="1"/>
              <a:t>life</a:t>
            </a:r>
            <a:r>
              <a:rPr lang="sv-SE" dirty="0"/>
              <a:t> science (jämfört med 54 % i snitt för de 12 hubbarna)</a:t>
            </a:r>
          </a:p>
          <a:p>
            <a:r>
              <a:rPr lang="sv-SE" dirty="0"/>
              <a:t>65 % av </a:t>
            </a:r>
            <a:r>
              <a:rPr lang="sv-SE" dirty="0" err="1"/>
              <a:t>deeptechpatenten</a:t>
            </a:r>
            <a:r>
              <a:rPr lang="sv-SE" dirty="0"/>
              <a:t> är inom </a:t>
            </a:r>
            <a:r>
              <a:rPr lang="sv-SE" dirty="0" err="1"/>
              <a:t>life</a:t>
            </a:r>
            <a:r>
              <a:rPr lang="sv-SE" dirty="0"/>
              <a:t> science (snittet är 48 %)</a:t>
            </a:r>
          </a:p>
          <a:p>
            <a:r>
              <a:rPr lang="sv-SE" dirty="0"/>
              <a:t>57 % av </a:t>
            </a:r>
            <a:r>
              <a:rPr lang="sv-SE" dirty="0" err="1"/>
              <a:t>deeptechstartups</a:t>
            </a:r>
            <a:r>
              <a:rPr lang="sv-SE" dirty="0"/>
              <a:t> är inom </a:t>
            </a:r>
            <a:r>
              <a:rPr lang="sv-SE" dirty="0" err="1"/>
              <a:t>life</a:t>
            </a:r>
            <a:r>
              <a:rPr lang="sv-SE" dirty="0"/>
              <a:t> science (snittet är 48 %)</a:t>
            </a:r>
          </a:p>
          <a:p>
            <a:endParaRPr lang="sv-SE" dirty="0"/>
          </a:p>
          <a:p>
            <a:r>
              <a:rPr lang="sv-SE" dirty="0"/>
              <a:t>Detta visar att Uppsala, för </a:t>
            </a:r>
            <a:r>
              <a:rPr lang="sv-SE" dirty="0" err="1"/>
              <a:t>deeptechpublikationer</a:t>
            </a:r>
            <a:r>
              <a:rPr lang="sv-SE" dirty="0"/>
              <a:t> och </a:t>
            </a:r>
            <a:r>
              <a:rPr lang="sv-SE" dirty="0" err="1"/>
              <a:t>deeptechstartups</a:t>
            </a:r>
            <a:r>
              <a:rPr lang="sv-SE" dirty="0"/>
              <a:t>, inte är betydande mer fokuserade mot </a:t>
            </a:r>
            <a:r>
              <a:rPr lang="sv-SE" dirty="0" err="1"/>
              <a:t>life</a:t>
            </a:r>
            <a:r>
              <a:rPr lang="sv-SE" dirty="0"/>
              <a:t> science än andra regioner, och att det finns en stark utveckling inom andra </a:t>
            </a:r>
            <a:r>
              <a:rPr lang="sv-SE" dirty="0" err="1"/>
              <a:t>deeptechområden</a:t>
            </a:r>
            <a:r>
              <a:rPr lang="sv-SE" dirty="0"/>
              <a:t>.</a:t>
            </a:r>
          </a:p>
          <a:p>
            <a:endParaRPr lang="sv-SE" dirty="0"/>
          </a:p>
          <a:p>
            <a:r>
              <a:rPr lang="sv-SE" dirty="0"/>
              <a:t>En viktig fråga är hur den här fördelningen påverkar ekosystemet i stort. </a:t>
            </a:r>
            <a:br>
              <a:rPr lang="sv-SE" dirty="0"/>
            </a:br>
            <a:r>
              <a:rPr lang="sv-SE" dirty="0"/>
              <a:t>Att </a:t>
            </a:r>
            <a:r>
              <a:rPr lang="sv-SE" dirty="0" err="1"/>
              <a:t>life</a:t>
            </a:r>
            <a:r>
              <a:rPr lang="sv-SE" dirty="0"/>
              <a:t> science historiskt haft och har en stor roll innebär att det finns ett starkt stöd och etablerade strukturer för kommersialisering inom det området. </a:t>
            </a:r>
            <a:br>
              <a:rPr lang="sv-SE" dirty="0"/>
            </a:br>
            <a:r>
              <a:rPr lang="sv-SE" dirty="0"/>
              <a:t>Samtidigt kan andra </a:t>
            </a:r>
            <a:r>
              <a:rPr lang="sv-SE" dirty="0" err="1"/>
              <a:t>deeptechområden</a:t>
            </a:r>
            <a:r>
              <a:rPr lang="sv-SE" dirty="0"/>
              <a:t> behöva mer resurser och stöd för att växa lika starkt.</a:t>
            </a:r>
          </a:p>
          <a:p>
            <a:endParaRPr lang="sv-SE" dirty="0"/>
          </a:p>
          <a:p>
            <a:r>
              <a:rPr lang="sv-SE" dirty="0"/>
              <a:t>Vi ser dock att Uppsalas </a:t>
            </a:r>
            <a:r>
              <a:rPr lang="sv-SE" dirty="0" err="1"/>
              <a:t>deeptechlandskap</a:t>
            </a:r>
            <a:r>
              <a:rPr lang="sv-SE" dirty="0"/>
              <a:t> är </a:t>
            </a:r>
            <a:r>
              <a:rPr lang="sv-SE" b="1" dirty="0"/>
              <a:t>dynamiskt och utvecklas i flera riktningar</a:t>
            </a:r>
            <a:r>
              <a:rPr lang="sv-SE" dirty="0"/>
              <a:t>. </a:t>
            </a:r>
            <a:br>
              <a:rPr lang="sv-SE" dirty="0"/>
            </a:br>
            <a:r>
              <a:rPr lang="sv-SE" dirty="0"/>
              <a:t>Den relativt höga andelen </a:t>
            </a:r>
            <a:r>
              <a:rPr lang="sv-SE" dirty="0" err="1"/>
              <a:t>startups</a:t>
            </a:r>
            <a:r>
              <a:rPr lang="sv-SE" dirty="0"/>
              <a:t> inom övriga </a:t>
            </a:r>
            <a:r>
              <a:rPr lang="sv-SE" dirty="0" err="1"/>
              <a:t>deeptechområden</a:t>
            </a:r>
            <a:r>
              <a:rPr lang="sv-SE" dirty="0"/>
              <a:t> visar att det finns en </a:t>
            </a:r>
            <a:r>
              <a:rPr lang="sv-SE" b="1" dirty="0"/>
              <a:t>växande bredd</a:t>
            </a:r>
            <a:r>
              <a:rPr lang="sv-SE" dirty="0"/>
              <a:t> i innovationssystemet. </a:t>
            </a:r>
            <a:br>
              <a:rPr lang="sv-SE" dirty="0"/>
            </a:br>
            <a:r>
              <a:rPr lang="sv-SE" dirty="0"/>
              <a:t>Vi ser till exempel en ökande mängd investeringar och samarbeten inom områden som </a:t>
            </a:r>
            <a:r>
              <a:rPr lang="sv-SE" b="1" dirty="0"/>
              <a:t>renare energi och avancerade material</a:t>
            </a:r>
            <a:r>
              <a:rPr lang="sv-SE" dirty="0"/>
              <a:t>.</a:t>
            </a:r>
          </a:p>
          <a:p>
            <a:endParaRPr lang="sv-SE" dirty="0"/>
          </a:p>
          <a:p>
            <a:r>
              <a:rPr lang="sv-SE" dirty="0"/>
              <a:t>För att stärka hela </a:t>
            </a:r>
            <a:r>
              <a:rPr lang="sv-SE" dirty="0" err="1"/>
              <a:t>deeptechsektorn</a:t>
            </a:r>
            <a:r>
              <a:rPr lang="sv-SE" dirty="0"/>
              <a:t> är det viktigt att vi fortsätter att stödja både </a:t>
            </a:r>
            <a:r>
              <a:rPr lang="sv-SE" dirty="0" err="1"/>
              <a:t>life</a:t>
            </a:r>
            <a:r>
              <a:rPr lang="sv-SE" dirty="0"/>
              <a:t> science och andra teknikområden. </a:t>
            </a:r>
            <a:br>
              <a:rPr lang="sv-SE" dirty="0"/>
            </a:br>
            <a:r>
              <a:rPr lang="sv-SE" dirty="0"/>
              <a:t>Genom att skapa en balans kan Uppsala befästa sin position som en av de ledande </a:t>
            </a:r>
            <a:r>
              <a:rPr lang="sv-SE" dirty="0" err="1"/>
              <a:t>deeptechregionerna</a:t>
            </a:r>
            <a:r>
              <a:rPr lang="sv-SE" dirty="0"/>
              <a:t> i världen.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rPr lang="sv-SE" dirty="0"/>
              <a:t>Det finns fem faktorer som går att identifiera som utmärkande för Uppsalas innovationskraft. Dessa är:</a:t>
            </a:r>
          </a:p>
          <a:p>
            <a:endParaRPr lang="sv-SE" dirty="0"/>
          </a:p>
          <a:p>
            <a:r>
              <a:rPr lang="sv-SE" dirty="0"/>
              <a:t>Densitet</a:t>
            </a:r>
          </a:p>
          <a:p>
            <a:r>
              <a:rPr lang="sv-SE" dirty="0"/>
              <a:t>Historia</a:t>
            </a:r>
          </a:p>
          <a:p>
            <a:r>
              <a:rPr lang="sv-SE" dirty="0"/>
              <a:t>Hållbarhet</a:t>
            </a:r>
          </a:p>
          <a:p>
            <a:r>
              <a:rPr lang="sv-SE" dirty="0"/>
              <a:t>Närhet</a:t>
            </a:r>
          </a:p>
          <a:p>
            <a:r>
              <a:rPr lang="sv-SE" dirty="0"/>
              <a:t>Kreativitet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Lägg dessa fem faktorer till Uppsalas innovatörscentrerade ekosystem så landar vi i det vi kallar ”the Uppsala </a:t>
            </a:r>
            <a:r>
              <a:rPr lang="sv-SE" dirty="0" err="1"/>
              <a:t>Code</a:t>
            </a:r>
            <a:r>
              <a:rPr lang="sv-SE" dirty="0"/>
              <a:t> for innovation”. </a:t>
            </a:r>
          </a:p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notesSlide" Target="../notesSlides/notesSlide1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01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02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03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04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05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06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07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08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09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10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11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12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13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14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15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16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17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18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19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Slide image" descr="s-20.jpg"/>
          <p:cNvPicPr>
            <a:picLocks noGrp="1" noSelect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28F85F6D83EB94A8E90E54CA46552A8" ma:contentTypeVersion="18" ma:contentTypeDescription="Skapa ett nytt dokument." ma:contentTypeScope="" ma:versionID="c7e5849393a2b978177a999a1e567c05">
  <xsd:schema xmlns:xsd="http://www.w3.org/2001/XMLSchema" xmlns:xs="http://www.w3.org/2001/XMLSchema" xmlns:p="http://schemas.microsoft.com/office/2006/metadata/properties" xmlns:ns2="d470a201-24fc-4c67-a8d6-99cc3051e158" xmlns:ns3="e98c5469-2b50-49a0-aa52-e478c2322881" targetNamespace="http://schemas.microsoft.com/office/2006/metadata/properties" ma:root="true" ma:fieldsID="0105d955783f4c0549995ea74d16e333" ns2:_="" ns3:_="">
    <xsd:import namespace="d470a201-24fc-4c67-a8d6-99cc3051e158"/>
    <xsd:import namespace="e98c5469-2b50-49a0-aa52-e478c232288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70a201-24fc-4c67-a8d6-99cc3051e15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f3cb22a-12af-4354-99c0-e61e8409e5fb}" ma:internalName="TaxCatchAll" ma:showField="CatchAllData" ma:web="d470a201-24fc-4c67-a8d6-99cc3051e1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8c5469-2b50-49a0-aa52-e478c23228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eringar" ma:readOnly="false" ma:fieldId="{5cf76f15-5ced-4ddc-b409-7134ff3c332f}" ma:taxonomyMulti="true" ma:sspId="dd771522-aaef-4f5b-9d9f-db909b660b3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8c5469-2b50-49a0-aa52-e478c2322881">
      <Terms xmlns="http://schemas.microsoft.com/office/infopath/2007/PartnerControls"/>
    </lcf76f155ced4ddcb4097134ff3c332f>
    <TaxCatchAll xmlns="d470a201-24fc-4c67-a8d6-99cc3051e158" xsi:nil="true"/>
  </documentManagement>
</p:properties>
</file>

<file path=customXml/itemProps1.xml><?xml version="1.0" encoding="utf-8"?>
<ds:datastoreItem xmlns:ds="http://schemas.openxmlformats.org/officeDocument/2006/customXml" ds:itemID="{99CF02D9-ACDB-4006-B128-3B5B0477E0D3}"/>
</file>

<file path=customXml/itemProps2.xml><?xml version="1.0" encoding="utf-8"?>
<ds:datastoreItem xmlns:ds="http://schemas.openxmlformats.org/officeDocument/2006/customXml" ds:itemID="{712D89DE-E0F3-4FB4-85BE-C8D97A2F40F9}"/>
</file>

<file path=customXml/itemProps3.xml><?xml version="1.0" encoding="utf-8"?>
<ds:datastoreItem xmlns:ds="http://schemas.openxmlformats.org/officeDocument/2006/customXml" ds:itemID="{9B688F12-9C37-4CA2-87E3-B1570F7EF154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0x010100F28F85F6D83EB94A8E90E54CA46552A8</vt:lpwstr>
  </property>
</Properties>
</file>